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theme/theme44.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45.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46.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47.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48.xml" ContentType="application/vnd.openxmlformats-officedocument.theme+xml"/>
  <Override PartName="/ppt/tags/tag1.xml" ContentType="application/vnd.openxmlformats-officedocument.presentationml.tags+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9.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50.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1.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5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3.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4.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55.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5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7.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58.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5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3" r:id="rId44"/>
    <p:sldMasterId id="2147484186" r:id="rId45"/>
    <p:sldMasterId id="2147484194" r:id="rId46"/>
    <p:sldMasterId id="2147484222" r:id="rId47"/>
    <p:sldMasterId id="2147484232" r:id="rId48"/>
    <p:sldMasterId id="2147484242" r:id="rId49"/>
    <p:sldMasterId id="2147484255" r:id="rId50"/>
    <p:sldMasterId id="2147484261" r:id="rId51"/>
    <p:sldMasterId id="2147484274" r:id="rId52"/>
    <p:sldMasterId id="2147484280" r:id="rId53"/>
    <p:sldMasterId id="2147484288" r:id="rId54"/>
    <p:sldMasterId id="2147484307" r:id="rId55"/>
    <p:sldMasterId id="2147484313" r:id="rId56"/>
    <p:sldMasterId id="2147484317" r:id="rId57"/>
    <p:sldMasterId id="2147484326" r:id="rId58"/>
    <p:sldMasterId id="2147484332" r:id="rId59"/>
    <p:sldMasterId id="2147484336" r:id="rId60"/>
  </p:sldMasterIdLst>
  <p:notesMasterIdLst>
    <p:notesMasterId r:id="rId64"/>
  </p:notesMasterIdLst>
  <p:handoutMasterIdLst>
    <p:handoutMasterId r:id="rId65"/>
  </p:handoutMasterIdLst>
  <p:sldIdLst>
    <p:sldId id="970" r:id="rId61"/>
    <p:sldId id="1097" r:id="rId62"/>
    <p:sldId id="1103" r:id="rId6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1" autoAdjust="0"/>
    <p:restoredTop sz="94095" autoAdjust="0"/>
  </p:normalViewPr>
  <p:slideViewPr>
    <p:cSldViewPr showGuides="1">
      <p:cViewPr varScale="1">
        <p:scale>
          <a:sx n="66" d="100"/>
          <a:sy n="66" d="100"/>
        </p:scale>
        <p:origin x="440" y="40"/>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3.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2.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2019/5/6</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2019/5/6</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2</a:t>
            </a:fld>
            <a:endParaRPr lang="en-US" altLang="zh-CN">
              <a:solidFill>
                <a:srgbClr val="000000"/>
              </a:solidFill>
            </a:endParaRPr>
          </a:p>
        </p:txBody>
      </p:sp>
    </p:spTree>
    <p:extLst>
      <p:ext uri="{BB962C8B-B14F-4D97-AF65-F5344CB8AC3E}">
        <p14:creationId xmlns:p14="http://schemas.microsoft.com/office/powerpoint/2010/main" val="26209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2346627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5.xml"/><Relationship Id="rId4" Type="http://schemas.openxmlformats.org/officeDocument/2006/relationships/image" Target="../media/image3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8.xml"/></Relationships>
</file>

<file path=ppt/slideLayouts/_rels/slideLayout259.xml.rels><?xml version="1.0" encoding="UTF-8" standalone="yes"?>
<Relationships xmlns="http://schemas.openxmlformats.org/package/2006/relationships"><Relationship Id="rId2" Type="http://schemas.openxmlformats.org/officeDocument/2006/relationships/slideMaster" Target="../slideMasters/slideMaster48.xml"/><Relationship Id="rId1" Type="http://schemas.openxmlformats.org/officeDocument/2006/relationships/tags" Target="../tags/tag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5/6/2019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2019/5/6</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2019/5/6</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r>
              <a:t>Title Text</a:t>
            </a:r>
          </a:p>
        </p:txBody>
      </p:sp>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0160001" y="29030"/>
            <a:ext cx="310377" cy="30770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1107794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2019/5/6</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2019/5/6</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2019/5/6</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5/6/2019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2019/5/6</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2019/5/6</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5/6/2019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5/6/2019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06/05/2019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06/05/2019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06/05/2019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theme" Target="../theme/theme44.xml"/><Relationship Id="rId1" Type="http://schemas.openxmlformats.org/officeDocument/2006/relationships/slideLayout" Target="../slideLayouts/slideLayout227.xml"/></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230.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image" Target="../media/image29.jpeg"/><Relationship Id="rId5" Type="http://schemas.openxmlformats.org/officeDocument/2006/relationships/theme" Target="../theme/theme45.xml"/><Relationship Id="rId4" Type="http://schemas.openxmlformats.org/officeDocument/2006/relationships/slideLayout" Target="../slideLayouts/slideLayout231.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theme" Target="../theme/theme46.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image" Target="../media/image15.png"/><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image" Target="../media/image14.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image" Target="../media/image15.png"/><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image" Target="../media/image21.png"/><Relationship Id="rId5" Type="http://schemas.openxmlformats.org/officeDocument/2006/relationships/slideLayout" Target="../slideLayouts/slideLayout248.xml"/><Relationship Id="rId10" Type="http://schemas.openxmlformats.org/officeDocument/2006/relationships/theme" Target="../theme/theme47.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260.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5" Type="http://schemas.openxmlformats.org/officeDocument/2006/relationships/slideLayout" Target="../slideLayouts/slideLayout257.xml"/><Relationship Id="rId10" Type="http://schemas.openxmlformats.org/officeDocument/2006/relationships/image" Target="../media/image32.jpeg"/><Relationship Id="rId4" Type="http://schemas.openxmlformats.org/officeDocument/2006/relationships/slideLayout" Target="../slideLayouts/slideLayout256.xml"/><Relationship Id="rId9"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3.xml"/><Relationship Id="rId7" Type="http://schemas.openxmlformats.org/officeDocument/2006/relationships/theme" Target="../theme/theme49.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10" Type="http://schemas.openxmlformats.org/officeDocument/2006/relationships/image" Target="../media/image37.png"/><Relationship Id="rId4" Type="http://schemas.openxmlformats.org/officeDocument/2006/relationships/slideLayout" Target="../slideLayouts/slideLayout264.xml"/><Relationship Id="rId9" Type="http://schemas.openxmlformats.org/officeDocument/2006/relationships/image" Target="../media/image36.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69.xml"/><Relationship Id="rId7" Type="http://schemas.openxmlformats.org/officeDocument/2006/relationships/image" Target="../media/image15.png"/><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7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heme" Target="../theme/theme51.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image" Target="../media/image15.png"/><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image" Target="../media/image14.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85.xml"/><Relationship Id="rId7" Type="http://schemas.openxmlformats.org/officeDocument/2006/relationships/image" Target="../media/image15.png"/><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image" Target="../media/image3.png"/><Relationship Id="rId5" Type="http://schemas.openxmlformats.org/officeDocument/2006/relationships/theme" Target="../theme/theme52.xml"/><Relationship Id="rId4" Type="http://schemas.openxmlformats.org/officeDocument/2006/relationships/slideLayout" Target="../slideLayouts/slideLayout286.xml"/></Relationships>
</file>

<file path=ppt/slideMasters/_rels/slideMaster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9.xml"/><Relationship Id="rId7" Type="http://schemas.openxmlformats.org/officeDocument/2006/relationships/theme" Target="../theme/theme53.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9" Type="http://schemas.openxmlformats.org/officeDocument/2006/relationships/image" Target="../media/image15.png"/></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41.jpe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40.jpeg"/><Relationship Id="rId5" Type="http://schemas.openxmlformats.org/officeDocument/2006/relationships/theme" Target="../theme/theme54.xml"/><Relationship Id="rId4" Type="http://schemas.openxmlformats.org/officeDocument/2006/relationships/slideLayout" Target="../slideLayouts/slideLayout296.xml"/></Relationships>
</file>

<file path=ppt/slideMasters/_rels/slideMaster55.xml.rels><?xml version="1.0" encoding="UTF-8" standalone="yes"?>
<Relationships xmlns="http://schemas.openxmlformats.org/package/2006/relationships"><Relationship Id="rId3" Type="http://schemas.openxmlformats.org/officeDocument/2006/relationships/slideLayout" Target="../slideLayouts/slideLayout299.xml"/><Relationship Id="rId7" Type="http://schemas.openxmlformats.org/officeDocument/2006/relationships/image" Target="../media/image15.png"/><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image" Target="../media/image3.png"/><Relationship Id="rId5" Type="http://schemas.openxmlformats.org/officeDocument/2006/relationships/theme" Target="../theme/theme55.xml"/><Relationship Id="rId4" Type="http://schemas.openxmlformats.org/officeDocument/2006/relationships/slideLayout" Target="../slideLayouts/slideLayout300.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5.xml"/><Relationship Id="rId7" Type="http://schemas.openxmlformats.org/officeDocument/2006/relationships/image" Target="../media/image3.png"/><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theme" Target="../theme/theme57.xml"/><Relationship Id="rId5" Type="http://schemas.openxmlformats.org/officeDocument/2006/relationships/slideLayout" Target="../slideLayouts/slideLayout307.xml"/><Relationship Id="rId4" Type="http://schemas.openxmlformats.org/officeDocument/2006/relationships/slideLayout" Target="../slideLayouts/slideLayout306.xml"/></Relationships>
</file>

<file path=ppt/slideMasters/_rels/slideMaster58.xml.rels><?xml version="1.0" encoding="UTF-8" standalone="yes"?>
<Relationships xmlns="http://schemas.openxmlformats.org/package/2006/relationships"><Relationship Id="rId3" Type="http://schemas.openxmlformats.org/officeDocument/2006/relationships/slideLayout" Target="../slideLayouts/slideLayout310.xml"/><Relationship Id="rId7" Type="http://schemas.openxmlformats.org/officeDocument/2006/relationships/image" Target="../media/image15.png"/><Relationship Id="rId2" Type="http://schemas.openxmlformats.org/officeDocument/2006/relationships/slideLayout" Target="../slideLayouts/slideLayout309.xml"/><Relationship Id="rId1" Type="http://schemas.openxmlformats.org/officeDocument/2006/relationships/slideLayout" Target="../slideLayouts/slideLayout308.xml"/><Relationship Id="rId6" Type="http://schemas.openxmlformats.org/officeDocument/2006/relationships/image" Target="../media/image3.png"/><Relationship Id="rId5" Type="http://schemas.openxmlformats.org/officeDocument/2006/relationships/theme" Target="../theme/theme58.xml"/><Relationship Id="rId4" Type="http://schemas.openxmlformats.org/officeDocument/2006/relationships/slideLayout" Target="../slideLayouts/slideLayout311.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6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6.xml"/><Relationship Id="rId7" Type="http://schemas.openxmlformats.org/officeDocument/2006/relationships/image" Target="../media/image3.png"/><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theme" Target="../theme/theme60.xml"/><Relationship Id="rId5" Type="http://schemas.openxmlformats.org/officeDocument/2006/relationships/slideLayout" Target="../slideLayouts/slideLayout318.xml"/><Relationship Id="rId4" Type="http://schemas.openxmlformats.org/officeDocument/2006/relationships/slideLayout" Target="../slideLayouts/slideLayout3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06/05/2019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06/05/2019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313288006"/>
      </p:ext>
    </p:extLst>
  </p:cSld>
  <p:clrMap bg1="lt1" tx1="dk1" bg2="lt2" tx2="dk2" accent1="accent1" accent2="accent2" accent3="accent3" accent4="accent4" accent5="accent5" accent6="accent6" hlink="hlink" folHlink="folHlink"/>
  <p:sldLayoutIdLst>
    <p:sldLayoutId id="2147484305" r:id="rId1"/>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2019/5/6</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5/6/2019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5/6/2019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arxiv.org/abs/1609.02907" TargetMode="External"/><Relationship Id="rId3" Type="http://schemas.openxmlformats.org/officeDocument/2006/relationships/image" Target="../media/image42.jpeg"/><Relationship Id="rId7" Type="http://schemas.openxmlformats.org/officeDocument/2006/relationships/hyperlink" Target="http://tkipf.github.io/graph-convolutional-networks/" TargetMode="External"/><Relationship Id="rId2" Type="http://schemas.openxmlformats.org/officeDocument/2006/relationships/notesSlide" Target="../notesSlides/notesSlide2.xml"/><Relationship Id="rId1" Type="http://schemas.openxmlformats.org/officeDocument/2006/relationships/slideLayout" Target="../slideLayouts/slideLayout229.xml"/><Relationship Id="rId6" Type="http://schemas.openxmlformats.org/officeDocument/2006/relationships/hyperlink" Target="https://towardsdatascience.com/how-to-do-deep-learning-on-graphs-with-graph-convolutional-networks-7d2250723780" TargetMode="External"/><Relationship Id="rId5" Type="http://schemas.openxmlformats.org/officeDocument/2006/relationships/image" Target="../media/image44.png"/><Relationship Id="rId10" Type="http://schemas.openxmlformats.org/officeDocument/2006/relationships/hyperlink" Target="https://arxiv.org/pdf/1506.05163.pdf" TargetMode="External"/><Relationship Id="rId4" Type="http://schemas.openxmlformats.org/officeDocument/2006/relationships/image" Target="../media/image43.png"/><Relationship Id="rId9" Type="http://schemas.openxmlformats.org/officeDocument/2006/relationships/hyperlink" Target="https://arxiv.org/abs/1606.0937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dirty="0" smtClean="0"/>
              <a:t>Graph Convolutional Networks (GCN)</a:t>
            </a:r>
            <a:r>
              <a:rPr lang="en-US" dirty="0" smtClean="0"/>
              <a:t>: </a:t>
            </a:r>
            <a:r>
              <a:rPr lang="en-US" dirty="0"/>
              <a:t>c</a:t>
            </a:r>
            <a:r>
              <a:rPr lang="en-US" dirty="0" smtClean="0"/>
              <a:t>onvolution on graphs</a:t>
            </a:r>
            <a:endParaRPr lang="en-US"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Convolution and graphs</a:t>
            </a:r>
            <a:endParaRPr lang="en-US" sz="28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4188" y="806233"/>
            <a:ext cx="4992365" cy="1686664"/>
          </a:xfrm>
          <a:prstGeom prst="rect">
            <a:avLst/>
          </a:prstGeom>
        </p:spPr>
      </p:pic>
      <p:sp>
        <p:nvSpPr>
          <p:cNvPr id="9" name="Left Arrow 8"/>
          <p:cNvSpPr/>
          <p:nvPr/>
        </p:nvSpPr>
        <p:spPr>
          <a:xfrm>
            <a:off x="2760391" y="1407249"/>
            <a:ext cx="801798"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19337" y="267120"/>
            <a:ext cx="2592288" cy="2893100"/>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r>
              <a:rPr lang="en-US" sz="1400" dirty="0" smtClean="0"/>
              <a:t>General application of CNN</a:t>
            </a:r>
          </a:p>
          <a:p>
            <a:pPr marL="285750" indent="-285750">
              <a:buFont typeface="Wingdings" panose="05000000000000000000" pitchFamily="2" charset="2"/>
              <a:buChar char="§"/>
            </a:pPr>
            <a:r>
              <a:rPr lang="en-US" sz="1400" dirty="0" smtClean="0"/>
              <a:t>Input data is represented as a matrix</a:t>
            </a:r>
          </a:p>
          <a:p>
            <a:pPr marL="285750" indent="-285750">
              <a:buFont typeface="Wingdings" panose="05000000000000000000" pitchFamily="2" charset="2"/>
              <a:buChar char="§"/>
            </a:pPr>
            <a:r>
              <a:rPr lang="en-US" sz="1400" dirty="0" smtClean="0"/>
              <a:t>The cell itself represents a data, but also the relationship among the cells is relevant</a:t>
            </a:r>
            <a:endParaRPr lang="en-US" sz="1400" dirty="0" smtClean="0"/>
          </a:p>
          <a:p>
            <a:pPr marL="285750" indent="-285750">
              <a:buFont typeface="Wingdings" panose="05000000000000000000" pitchFamily="2" charset="2"/>
              <a:buChar char="§"/>
            </a:pPr>
            <a:r>
              <a:rPr lang="en-US" sz="1400" dirty="0" smtClean="0"/>
              <a:t>The matrix contains information in both formats:</a:t>
            </a:r>
          </a:p>
          <a:p>
            <a:pPr marL="742950" lvl="1" indent="-285750">
              <a:buFont typeface="Wingdings" panose="05000000000000000000" pitchFamily="2" charset="2"/>
              <a:buChar char="§"/>
            </a:pPr>
            <a:r>
              <a:rPr lang="en-US" sz="1400" dirty="0" smtClean="0"/>
              <a:t>Cell</a:t>
            </a:r>
          </a:p>
          <a:p>
            <a:pPr marL="742950" lvl="1" indent="-285750">
              <a:buFont typeface="Wingdings" panose="05000000000000000000" pitchFamily="2" charset="2"/>
              <a:buChar char="§"/>
            </a:pPr>
            <a:r>
              <a:rPr lang="en-US" sz="1400" dirty="0" smtClean="0"/>
              <a:t>Locality between cells</a:t>
            </a:r>
          </a:p>
          <a:p>
            <a:pPr marL="285750" indent="-285750">
              <a:buFont typeface="Wingdings" panose="05000000000000000000" pitchFamily="2" charset="2"/>
              <a:buChar char="§"/>
            </a:pPr>
            <a:r>
              <a:rPr lang="en-US" sz="1400" dirty="0" smtClean="0"/>
              <a:t>Two cells are close if they are adjacent</a:t>
            </a:r>
            <a:endParaRPr lang="en-US" sz="1400" dirty="0" smtClean="0"/>
          </a:p>
        </p:txBody>
      </p:sp>
      <p:sp>
        <p:nvSpPr>
          <p:cNvPr id="11" name="Left Arrow 10"/>
          <p:cNvSpPr/>
          <p:nvPr/>
        </p:nvSpPr>
        <p:spPr>
          <a:xfrm rot="16200000">
            <a:off x="1127449" y="3351526"/>
            <a:ext cx="576064"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172212" y="3964900"/>
            <a:ext cx="2592288" cy="2246769"/>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r>
              <a:rPr lang="en-US" sz="1400" dirty="0" smtClean="0"/>
              <a:t>Application example: image classification.</a:t>
            </a:r>
          </a:p>
          <a:p>
            <a:r>
              <a:rPr lang="en-US" sz="1400" b="1" dirty="0" smtClean="0"/>
              <a:t>Convolution in networking? </a:t>
            </a:r>
            <a:r>
              <a:rPr lang="en-US" sz="1400" dirty="0" smtClean="0"/>
              <a:t>No application until now.</a:t>
            </a:r>
          </a:p>
          <a:p>
            <a:r>
              <a:rPr lang="en-US" sz="1400" dirty="0" smtClean="0"/>
              <a:t>Problem in networking: representation is with graphs, so locality should be represented in a different way.</a:t>
            </a:r>
          </a:p>
          <a:p>
            <a:r>
              <a:rPr lang="en-US" sz="1400" b="1" dirty="0" err="1" smtClean="0"/>
              <a:t>Homophily</a:t>
            </a:r>
            <a:r>
              <a:rPr lang="en-US" sz="1400" dirty="0" smtClean="0"/>
              <a:t>: connected nodes tend to be similar</a:t>
            </a:r>
            <a:endParaRPr lang="en-US" sz="1400" dirty="0" smtClean="0"/>
          </a:p>
        </p:txBody>
      </p:sp>
      <p:sp>
        <p:nvSpPr>
          <p:cNvPr id="14" name="Left Arrow 13"/>
          <p:cNvSpPr/>
          <p:nvPr/>
        </p:nvSpPr>
        <p:spPr>
          <a:xfrm rot="10800000">
            <a:off x="2873258" y="4630525"/>
            <a:ext cx="576064"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3624188" y="3668607"/>
            <a:ext cx="2592288" cy="3108543"/>
          </a:xfrm>
          <a:prstGeom prst="rect">
            <a:avLst/>
          </a:prstGeom>
          <a:noFill/>
          <a:ln>
            <a:solidFill>
              <a:schemeClr val="accent6">
                <a:lumMod val="40000"/>
                <a:lumOff val="60000"/>
              </a:schemeClr>
            </a:solidFill>
          </a:ln>
          <a:effectLst>
            <a:glow rad="63500">
              <a:schemeClr val="accent6">
                <a:satMod val="175000"/>
                <a:alpha val="40000"/>
              </a:schemeClr>
            </a:glow>
          </a:effectLst>
        </p:spPr>
        <p:txBody>
          <a:bodyPr wrap="square" rtlCol="0">
            <a:spAutoFit/>
          </a:bodyPr>
          <a:lstStyle/>
          <a:p>
            <a:r>
              <a:rPr lang="en-US" sz="1400" b="1" dirty="0" smtClean="0"/>
              <a:t>Graph Convolutional Network (GCN)</a:t>
            </a:r>
          </a:p>
          <a:p>
            <a:r>
              <a:rPr lang="en-US" sz="1400" dirty="0" smtClean="0"/>
              <a:t>Locality is studied considerin</a:t>
            </a:r>
            <a:r>
              <a:rPr lang="en-US" sz="1400" dirty="0" smtClean="0"/>
              <a:t>g the network. </a:t>
            </a:r>
            <a:r>
              <a:rPr lang="en-US" sz="1400" b="1" dirty="0" smtClean="0"/>
              <a:t>Semi-supervised learning algorithm.</a:t>
            </a:r>
            <a:endParaRPr lang="en-US" sz="1400" dirty="0"/>
          </a:p>
          <a:p>
            <a:pPr marL="285750" indent="-285750">
              <a:buFont typeface="Arial" panose="020B0604020202020204" pitchFamily="34" charset="0"/>
              <a:buChar char="•"/>
            </a:pPr>
            <a:r>
              <a:rPr lang="en-US" sz="1400" dirty="0" smtClean="0"/>
              <a:t>Unsupervised step (starting from random weights): given information about the matrix (</a:t>
            </a:r>
            <a:r>
              <a:rPr lang="en-US" sz="1400" dirty="0" err="1" smtClean="0"/>
              <a:t>eg</a:t>
            </a:r>
            <a:r>
              <a:rPr lang="en-US" sz="1400" dirty="0" smtClean="0"/>
              <a:t>: adjacency matrix), nodes are clustered by providing different weights. No training in this step.</a:t>
            </a:r>
          </a:p>
          <a:p>
            <a:pPr marL="285750" indent="-285750">
              <a:buFont typeface="Arial" panose="020B0604020202020204" pitchFamily="34" charset="0"/>
              <a:buChar char="•"/>
            </a:pPr>
            <a:r>
              <a:rPr lang="en-US" sz="1400" dirty="0" smtClean="0"/>
              <a:t>Then train with the labeled data</a:t>
            </a:r>
            <a:endParaRPr lang="en-US" sz="1400" dirty="0" smtClean="0"/>
          </a:p>
        </p:txBody>
      </p:sp>
      <p:pic>
        <p:nvPicPr>
          <p:cNvPr id="5" name="Picture 4"/>
          <p:cNvPicPr>
            <a:picLocks noChangeAspect="1"/>
          </p:cNvPicPr>
          <p:nvPr/>
        </p:nvPicPr>
        <p:blipFill>
          <a:blip r:embed="rId4"/>
          <a:stretch>
            <a:fillRect/>
          </a:stretch>
        </p:blipFill>
        <p:spPr>
          <a:xfrm>
            <a:off x="6528048" y="3668607"/>
            <a:ext cx="1765271" cy="1354835"/>
          </a:xfrm>
          <a:prstGeom prst="rect">
            <a:avLst/>
          </a:prstGeom>
        </p:spPr>
      </p:pic>
      <p:pic>
        <p:nvPicPr>
          <p:cNvPr id="16" name="Picture 15"/>
          <p:cNvPicPr>
            <a:picLocks noChangeAspect="1"/>
          </p:cNvPicPr>
          <p:nvPr/>
        </p:nvPicPr>
        <p:blipFill>
          <a:blip r:embed="rId5"/>
          <a:stretch>
            <a:fillRect/>
          </a:stretch>
        </p:blipFill>
        <p:spPr>
          <a:xfrm>
            <a:off x="8883480" y="2996952"/>
            <a:ext cx="3308520" cy="2330570"/>
          </a:xfrm>
          <a:prstGeom prst="rect">
            <a:avLst/>
          </a:prstGeom>
        </p:spPr>
      </p:pic>
      <p:sp>
        <p:nvSpPr>
          <p:cNvPr id="17" name="Left Arrow 16"/>
          <p:cNvSpPr/>
          <p:nvPr/>
        </p:nvSpPr>
        <p:spPr>
          <a:xfrm rot="10800000">
            <a:off x="8360291" y="3918198"/>
            <a:ext cx="576064" cy="484632"/>
          </a:xfrm>
          <a:prstGeom prst="leftArrow">
            <a:avLst/>
          </a:prstGeom>
          <a:solidFill>
            <a:schemeClr val="bg2">
              <a:lumMod val="40000"/>
              <a:lumOff val="60000"/>
            </a:schemeClr>
          </a:solidFill>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8312170" y="4006625"/>
            <a:ext cx="583814" cy="307777"/>
          </a:xfrm>
          <a:prstGeom prst="rect">
            <a:avLst/>
          </a:prstGeom>
          <a:noFill/>
        </p:spPr>
        <p:txBody>
          <a:bodyPr wrap="none" rtlCol="0">
            <a:spAutoFit/>
          </a:bodyPr>
          <a:lstStyle/>
          <a:p>
            <a:r>
              <a:rPr lang="en-US" sz="1400" dirty="0" smtClean="0">
                <a:latin typeface="微软雅黑" panose="020B0503020204020204" pitchFamily="34" charset="-122"/>
                <a:ea typeface="微软雅黑" panose="020B0503020204020204" pitchFamily="34" charset="-122"/>
              </a:rPr>
              <a:t>GCN</a:t>
            </a:r>
            <a:endParaRPr lang="en-US" sz="1400" dirty="0" smtClean="0">
              <a:latin typeface="微软雅黑" panose="020B0503020204020204" pitchFamily="34" charset="-122"/>
              <a:ea typeface="微软雅黑" panose="020B0503020204020204" pitchFamily="34" charset="-122"/>
            </a:endParaRPr>
          </a:p>
        </p:txBody>
      </p:sp>
      <p:sp>
        <p:nvSpPr>
          <p:cNvPr id="19" name="TextBox 18"/>
          <p:cNvSpPr txBox="1"/>
          <p:nvPr/>
        </p:nvSpPr>
        <p:spPr>
          <a:xfrm>
            <a:off x="9048328" y="620688"/>
            <a:ext cx="2589170" cy="1384995"/>
          </a:xfrm>
          <a:prstGeom prst="rect">
            <a:avLst/>
          </a:prstGeom>
          <a:noFill/>
        </p:spPr>
        <p:txBody>
          <a:bodyPr wrap="none" rtlCol="0">
            <a:spAutoFit/>
          </a:bodyPr>
          <a:lstStyle/>
          <a:p>
            <a:r>
              <a:rPr lang="en-US" sz="1400" b="1" dirty="0" smtClean="0">
                <a:latin typeface="微软雅黑" panose="020B0503020204020204" pitchFamily="34" charset="-122"/>
                <a:ea typeface="微软雅黑" panose="020B0503020204020204" pitchFamily="34" charset="-122"/>
              </a:rPr>
              <a:t>References</a:t>
            </a:r>
          </a:p>
          <a:p>
            <a:r>
              <a:rPr lang="en-US" sz="1400" dirty="0" smtClean="0">
                <a:latin typeface="微软雅黑" panose="020B0503020204020204" pitchFamily="34" charset="-122"/>
                <a:ea typeface="微软雅黑" panose="020B0503020204020204" pitchFamily="34" charset="-122"/>
                <a:hlinkClick r:id="rId6"/>
              </a:rPr>
              <a:t>Simple implementation</a:t>
            </a:r>
            <a:endParaRPr lang="en-US" sz="1400" dirty="0" smtClean="0">
              <a:latin typeface="微软雅黑" panose="020B0503020204020204" pitchFamily="34" charset="-122"/>
              <a:ea typeface="微软雅黑" panose="020B0503020204020204" pitchFamily="34" charset="-122"/>
            </a:endParaRPr>
          </a:p>
          <a:p>
            <a:r>
              <a:rPr lang="en-US" sz="1400" dirty="0" smtClean="0">
                <a:latin typeface="微软雅黑" panose="020B0503020204020204" pitchFamily="34" charset="-122"/>
                <a:ea typeface="微软雅黑" panose="020B0503020204020204" pitchFamily="34" charset="-122"/>
                <a:hlinkClick r:id="rId7"/>
              </a:rPr>
              <a:t>More detailed explanation</a:t>
            </a:r>
            <a:endParaRPr lang="en-US" sz="1400" dirty="0" smtClean="0">
              <a:latin typeface="微软雅黑" panose="020B0503020204020204" pitchFamily="34" charset="-122"/>
              <a:ea typeface="微软雅黑" panose="020B0503020204020204" pitchFamily="34" charset="-122"/>
            </a:endParaRPr>
          </a:p>
          <a:p>
            <a:r>
              <a:rPr lang="en-US" sz="1400" dirty="0" smtClean="0">
                <a:latin typeface="微软雅黑" panose="020B0503020204020204" pitchFamily="34" charset="-122"/>
                <a:ea typeface="微软雅黑" panose="020B0503020204020204" pitchFamily="34" charset="-122"/>
                <a:hlinkClick r:id="rId8"/>
              </a:rPr>
              <a:t>Application on classification</a:t>
            </a:r>
            <a:endParaRPr lang="en-US" sz="1400" dirty="0" smtClean="0">
              <a:latin typeface="微软雅黑" panose="020B0503020204020204" pitchFamily="34" charset="-122"/>
              <a:ea typeface="微软雅黑" panose="020B0503020204020204" pitchFamily="34" charset="-122"/>
            </a:endParaRPr>
          </a:p>
          <a:p>
            <a:r>
              <a:rPr lang="en-US" sz="1400" dirty="0" smtClean="0">
                <a:latin typeface="微软雅黑" panose="020B0503020204020204" pitchFamily="34" charset="-122"/>
                <a:ea typeface="微软雅黑" panose="020B0503020204020204" pitchFamily="34" charset="-122"/>
                <a:hlinkClick r:id="rId9"/>
              </a:rPr>
              <a:t>MNIST classification</a:t>
            </a:r>
            <a:endParaRPr lang="en-US" sz="1400" dirty="0" smtClean="0">
              <a:latin typeface="微软雅黑" panose="020B0503020204020204" pitchFamily="34" charset="-122"/>
              <a:ea typeface="微软雅黑" panose="020B0503020204020204" pitchFamily="34" charset="-122"/>
            </a:endParaRPr>
          </a:p>
          <a:p>
            <a:r>
              <a:rPr lang="en-US" sz="1400" dirty="0" smtClean="0">
                <a:latin typeface="微软雅黑" panose="020B0503020204020204" pitchFamily="34" charset="-122"/>
                <a:ea typeface="微软雅黑" panose="020B0503020204020204" pitchFamily="34" charset="-122"/>
                <a:hlinkClick r:id="rId10"/>
              </a:rPr>
              <a:t>Deep learning on graphs</a:t>
            </a:r>
            <a:endParaRPr lang="en-US" sz="1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57659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Motivation</a:t>
            </a:r>
            <a:endParaRPr lang="en-US" sz="2800" dirty="0"/>
          </a:p>
        </p:txBody>
      </p:sp>
      <p:sp>
        <p:nvSpPr>
          <p:cNvPr id="3" name="Text Placeholder 2"/>
          <p:cNvSpPr>
            <a:spLocks noGrp="1"/>
          </p:cNvSpPr>
          <p:nvPr>
            <p:ph type="body" idx="1"/>
          </p:nvPr>
        </p:nvSpPr>
        <p:spPr>
          <a:xfrm>
            <a:off x="515938" y="908051"/>
            <a:ext cx="11160124" cy="5806786"/>
          </a:xfrm>
        </p:spPr>
        <p:txBody>
          <a:bodyPr/>
          <a:lstStyle/>
          <a:p>
            <a:r>
              <a:rPr lang="en-US" dirty="0" smtClean="0"/>
              <a:t>Locality in a graph is relevant</a:t>
            </a:r>
          </a:p>
          <a:p>
            <a:pPr lvl="1"/>
            <a:r>
              <a:rPr lang="en-US" dirty="0" smtClean="0"/>
              <a:t>Also in networking problem</a:t>
            </a:r>
          </a:p>
          <a:p>
            <a:pPr lvl="1"/>
            <a:r>
              <a:rPr lang="en-US" dirty="0" smtClean="0"/>
              <a:t>Locality deepness is an </a:t>
            </a:r>
            <a:r>
              <a:rPr lang="en-US" dirty="0" err="1" smtClean="0"/>
              <a:t>hyperparameter</a:t>
            </a:r>
            <a:r>
              <a:rPr lang="en-US" dirty="0" smtClean="0"/>
              <a:t> of the network itself</a:t>
            </a:r>
            <a:endParaRPr lang="en-US" dirty="0" smtClean="0"/>
          </a:p>
          <a:p>
            <a:r>
              <a:rPr lang="en-US" dirty="0" smtClean="0"/>
              <a:t>Adaptability to variable input size</a:t>
            </a:r>
          </a:p>
          <a:p>
            <a:pPr lvl="1"/>
            <a:r>
              <a:rPr lang="en-US" dirty="0" smtClean="0"/>
              <a:t>Algorithm must be adapted</a:t>
            </a:r>
          </a:p>
          <a:p>
            <a:r>
              <a:rPr lang="en-US" dirty="0" smtClean="0"/>
              <a:t>It considers the problem of network topology and routing problem in a different way as GNN, but tries to solve the same problem</a:t>
            </a:r>
          </a:p>
          <a:p>
            <a:r>
              <a:rPr lang="en-US" dirty="0" smtClean="0"/>
              <a:t>Keeps all advantages of the other techniques. </a:t>
            </a:r>
          </a:p>
          <a:p>
            <a:pPr lvl="1"/>
            <a:r>
              <a:rPr lang="en-US" dirty="0" smtClean="0"/>
              <a:t>Adjacency matrix is easy to obtain</a:t>
            </a:r>
          </a:p>
          <a:p>
            <a:pPr lvl="1"/>
            <a:r>
              <a:rPr lang="en-US" dirty="0" smtClean="0"/>
              <a:t>Analysis on other characteristics of the graph topology can be done to further improve the algorithm</a:t>
            </a:r>
          </a:p>
        </p:txBody>
      </p:sp>
    </p:spTree>
    <p:extLst>
      <p:ext uri="{BB962C8B-B14F-4D97-AF65-F5344CB8AC3E}">
        <p14:creationId xmlns:p14="http://schemas.microsoft.com/office/powerpoint/2010/main" val="1585873848"/>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9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6.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5.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207228</TotalTime>
  <Words>259</Words>
  <Application>Microsoft Office PowerPoint</Application>
  <PresentationFormat>Widescreen</PresentationFormat>
  <Paragraphs>37</Paragraphs>
  <Slides>3</Slides>
  <Notes>3</Notes>
  <HiddenSlides>0</HiddenSlides>
  <MMClips>0</MMClips>
  <ScaleCrop>false</ScaleCrop>
  <HeadingPairs>
    <vt:vector size="6" baseType="variant">
      <vt:variant>
        <vt:lpstr>Fonts Used</vt:lpstr>
      </vt:variant>
      <vt:variant>
        <vt:i4>17</vt:i4>
      </vt:variant>
      <vt:variant>
        <vt:lpstr>Theme</vt:lpstr>
      </vt:variant>
      <vt:variant>
        <vt:i4>60</vt:i4>
      </vt:variant>
      <vt:variant>
        <vt:lpstr>Slide Titles</vt:lpstr>
      </vt:variant>
      <vt:variant>
        <vt:i4>3</vt:i4>
      </vt:variant>
    </vt:vector>
  </HeadingPairs>
  <TitlesOfParts>
    <vt:vector size="80"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9_Office 主题</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Graph Convolutional Networks (GCN): convolution on graphs</vt:lpstr>
      <vt:lpstr>Convolution and graphs</vt:lpstr>
      <vt:lpstr>Motivation</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10241</cp:revision>
  <dcterms:created xsi:type="dcterms:W3CDTF">2015-01-15T13:44:33Z</dcterms:created>
  <dcterms:modified xsi:type="dcterms:W3CDTF">2019-05-06T12:52:05Z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1554888432</vt:lpwstr>
  </property>
</Properties>
</file>